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24" r:id="rId3"/>
    <p:sldId id="310" r:id="rId4"/>
    <p:sldId id="320" r:id="rId5"/>
    <p:sldId id="278" r:id="rId6"/>
    <p:sldId id="301" r:id="rId7"/>
    <p:sldId id="293" r:id="rId8"/>
    <p:sldId id="258" r:id="rId9"/>
    <p:sldId id="300" r:id="rId10"/>
    <p:sldId id="322" r:id="rId11"/>
    <p:sldId id="275" r:id="rId12"/>
    <p:sldId id="317" r:id="rId13"/>
    <p:sldId id="325" r:id="rId14"/>
    <p:sldId id="315" r:id="rId15"/>
    <p:sldId id="277" r:id="rId16"/>
    <p:sldId id="285" r:id="rId17"/>
    <p:sldId id="298" r:id="rId18"/>
    <p:sldId id="282" r:id="rId19"/>
    <p:sldId id="284" r:id="rId20"/>
    <p:sldId id="294" r:id="rId21"/>
    <p:sldId id="29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1990-99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Prime</c:v>
                </c:pt>
                <c:pt idx="1">
                  <c:v>AAA</c:v>
                </c:pt>
                <c:pt idx="2">
                  <c:v>BBB</c:v>
                </c:pt>
                <c:pt idx="3">
                  <c:v>Fed Funds</c:v>
                </c:pt>
                <c:pt idx="4">
                  <c:v>ComPaper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</c:v>
                </c:pt>
                <c:pt idx="1">
                  <c:v>7.7</c:v>
                </c:pt>
                <c:pt idx="2">
                  <c:v>8.5</c:v>
                </c:pt>
                <c:pt idx="3">
                  <c:v>5.0999999999999996</c:v>
                </c:pt>
                <c:pt idx="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2003-07:7</c:v>
                </c:pt>
              </c:strCache>
            </c:strRef>
          </c:tx>
          <c:cat>
            <c:strRef>
              <c:f>Sheet1!$B$2:$F$2</c:f>
              <c:strCache>
                <c:ptCount val="5"/>
                <c:pt idx="0">
                  <c:v>Prime</c:v>
                </c:pt>
                <c:pt idx="1">
                  <c:v>AAA</c:v>
                </c:pt>
                <c:pt idx="2">
                  <c:v>BBB</c:v>
                </c:pt>
                <c:pt idx="3">
                  <c:v>Fed Funds</c:v>
                </c:pt>
                <c:pt idx="4">
                  <c:v>ComPaper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6</c:v>
                </c:pt>
                <c:pt idx="1">
                  <c:v>5.6</c:v>
                </c:pt>
                <c:pt idx="2">
                  <c:v>6.4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axId val="60728448"/>
        <c:axId val="60729984"/>
      </c:barChart>
      <c:catAx>
        <c:axId val="60728448"/>
        <c:scaling>
          <c:orientation val="minMax"/>
        </c:scaling>
        <c:axPos val="b"/>
        <c:tickLblPos val="nextTo"/>
        <c:crossAx val="60729984"/>
        <c:crosses val="autoZero"/>
        <c:auto val="1"/>
        <c:lblAlgn val="ctr"/>
        <c:lblOffset val="100"/>
      </c:catAx>
      <c:valAx>
        <c:axId val="60729984"/>
        <c:scaling>
          <c:orientation val="minMax"/>
        </c:scaling>
        <c:axPos val="l"/>
        <c:majorGridlines/>
        <c:numFmt formatCode="General" sourceLinked="1"/>
        <c:tickLblPos val="nextTo"/>
        <c:crossAx val="60728448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3E8286-23D1-4FD5-8BA6-5FAB9B8D5A59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30F7E-62DB-4EF6-98F4-E3E43C992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CEFE-57F1-47C8-A628-54FE024A65F4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71F4-5CB1-4622-AD93-7B1BE9304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3F3BF-508F-4970-B636-EEC1B0D78433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29D6-ADEC-451D-9D71-B569A9E0C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49DD-D8C2-49D1-8BED-096C1EBAC649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CE2E-514D-4CE4-A905-234C6F385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5EEE59-64AF-4A6C-9DF4-9DE62AA3F8C3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E9C719-334E-45AF-AE0D-14D144A1F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DB7045-8A1B-4B62-AC03-64D30EDE8190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F18AEB-E218-45E8-A19F-403E78E9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40F129-D2B4-40B0-9C16-BC2776003654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2FFF28-7B6D-41F2-B53D-74ADF523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FE04-3A24-43A1-83C2-D8E0DB8730A9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DAD7-CD41-4605-BF70-B07482695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BEAE9B-33FF-4B55-B50A-A90E81B07CF9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376E26-8917-4221-90C9-8C1A0470A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BE41-3D52-478D-A70B-1D582BC86865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CC90-6C1D-46D9-9FC8-E617D7CC5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E51FC5-1333-4FFB-9468-123E6255BD26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5BE2FA-60BA-4BE3-B248-067F52CBF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2515BA7-283D-4A04-9C16-0353124256BE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DEAA780-12D4-46E7-B6BA-B3809FF44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3" r:id="rId2"/>
    <p:sldLayoutId id="2147483809" r:id="rId3"/>
    <p:sldLayoutId id="2147483810" r:id="rId4"/>
    <p:sldLayoutId id="2147483811" r:id="rId5"/>
    <p:sldLayoutId id="2147483804" r:id="rId6"/>
    <p:sldLayoutId id="2147483812" r:id="rId7"/>
    <p:sldLayoutId id="2147483805" r:id="rId8"/>
    <p:sldLayoutId id="2147483813" r:id="rId9"/>
    <p:sldLayoutId id="2147483806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MacroFinance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Crash of 2008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Getting to the Root of the 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Real Thing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8686800" cy="533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Limits of 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Debt </a:t>
            </a: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Constraints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pPr marL="0" indent="-41148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Times New Roman"/>
                <a:ea typeface="Times New Roman"/>
              </a:rPr>
              <a:t>Economy-wide Budget Constraint:  </a:t>
            </a:r>
          </a:p>
          <a:p>
            <a:pPr marL="0" indent="-41148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Times New Roman"/>
                <a:ea typeface="Times New Roman"/>
              </a:rPr>
              <a:t>    </a:t>
            </a:r>
            <a:r>
              <a:rPr lang="en-US" sz="2400" dirty="0" smtClean="0">
                <a:latin typeface="Times New Roman"/>
                <a:ea typeface="Times New Roman"/>
              </a:rPr>
              <a:t>Income  +  Debt Value   = Debt Payments + Consumption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latin typeface="Times New Roman"/>
                <a:ea typeface="Times New Roman"/>
              </a:rPr>
              <a:t>	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/>
              </a:rPr>
              <a:t>Over the long run:</a:t>
            </a:r>
          </a:p>
          <a:p>
            <a:pPr marL="877252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/>
              </a:rPr>
              <a:t>Debt Value = Debt </a:t>
            </a:r>
            <a:r>
              <a:rPr lang="en-US" dirty="0" smtClean="0">
                <a:solidFill>
                  <a:srgbClr val="FFFF00"/>
                </a:solidFill>
                <a:latin typeface="Times New Roman"/>
              </a:rPr>
              <a:t>Payment or else “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</a:rPr>
              <a:t>Ponzi</a:t>
            </a:r>
            <a:r>
              <a:rPr lang="en-US" dirty="0" smtClean="0">
                <a:solidFill>
                  <a:srgbClr val="FFFF00"/>
                </a:solidFill>
                <a:latin typeface="Times New Roman"/>
              </a:rPr>
              <a:t> Scheme”</a:t>
            </a:r>
            <a:endParaRPr lang="en-US" dirty="0" smtClean="0">
              <a:solidFill>
                <a:srgbClr val="FFFF00"/>
              </a:solidFill>
              <a:latin typeface="Times New Roman"/>
            </a:endParaRPr>
          </a:p>
          <a:p>
            <a:pPr marL="877252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/>
              </a:rPr>
              <a:t>Implies Consumption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</a:rPr>
              <a:t>must be based on Income </a:t>
            </a:r>
            <a:r>
              <a:rPr lang="en-US" dirty="0" smtClean="0">
                <a:solidFill>
                  <a:srgbClr val="FFFF00"/>
                </a:solidFill>
                <a:latin typeface="Times New Roman"/>
              </a:rPr>
              <a:t>(not </a:t>
            </a:r>
            <a:r>
              <a:rPr lang="en-US" dirty="0" smtClean="0">
                <a:solidFill>
                  <a:srgbClr val="FFFF00"/>
                </a:solidFill>
                <a:latin typeface="Times New Roman"/>
              </a:rPr>
              <a:t>debt)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3487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Why So Much Attention on Mortgage Debt?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Mortgage market was the first “on fire” </a:t>
            </a:r>
          </a:p>
          <a:p>
            <a:pPr lvl="1" eaLnBrk="1" hangingPunct="1"/>
            <a:r>
              <a:rPr lang="en-US" smtClean="0"/>
              <a:t>Many interpreted as “the cause”</a:t>
            </a:r>
          </a:p>
          <a:p>
            <a:pPr eaLnBrk="1" hangingPunct="1"/>
            <a:r>
              <a:rPr lang="en-US" smtClean="0"/>
              <a:t>Mortgage debt traded daily in markets </a:t>
            </a:r>
          </a:p>
          <a:p>
            <a:pPr lvl="1" eaLnBrk="1" hangingPunct="1"/>
            <a:r>
              <a:rPr lang="en-US" smtClean="0"/>
              <a:t>Quickly reflecting change in valuations</a:t>
            </a:r>
          </a:p>
          <a:p>
            <a:pPr lvl="1" eaLnBrk="1" hangingPunct="1"/>
            <a:r>
              <a:rPr lang="en-US" smtClean="0"/>
              <a:t>Info on this appearing by 2007</a:t>
            </a:r>
          </a:p>
          <a:p>
            <a:pPr eaLnBrk="1" hangingPunct="1"/>
            <a:r>
              <a:rPr lang="en-US" smtClean="0"/>
              <a:t>Commercial bank loans not traded in markets </a:t>
            </a:r>
          </a:p>
          <a:p>
            <a:pPr lvl="1" eaLnBrk="1" hangingPunct="1"/>
            <a:r>
              <a:rPr lang="en-US" smtClean="0"/>
              <a:t>Change in value reported slowly by banks over time </a:t>
            </a:r>
          </a:p>
          <a:p>
            <a:pPr lvl="1" eaLnBrk="1" hangingPunct="1"/>
            <a:r>
              <a:rPr lang="en-US" smtClean="0"/>
              <a:t>Info on this not really appearing until into 2009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MATCH FOR THE FUEL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921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Falling </a:t>
            </a:r>
            <a:r>
              <a:rPr lang="en-US" dirty="0" smtClean="0"/>
              <a:t>real estate prices &amp; mortgage defaults beginning in 2006-2007  </a:t>
            </a:r>
            <a:endParaRPr lang="en-US" dirty="0" smtClean="0"/>
          </a:p>
          <a:p>
            <a:pPr marL="1133412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Lenders not receiving expected payments</a:t>
            </a:r>
          </a:p>
          <a:p>
            <a:pPr marL="1133412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Begins chain of financial firms in trouble because not receiving payments from other firms</a:t>
            </a:r>
          </a:p>
          <a:p>
            <a:pPr marL="877824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921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Oil Price (and many other basic commodities) </a:t>
            </a:r>
            <a:r>
              <a:rPr lang="en-US" dirty="0" smtClean="0"/>
              <a:t>Price Spikes </a:t>
            </a:r>
            <a:r>
              <a:rPr lang="en-US" dirty="0" smtClean="0"/>
              <a:t>of </a:t>
            </a:r>
            <a:r>
              <a:rPr lang="en-US" dirty="0" smtClean="0"/>
              <a:t>2008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Oil </a:t>
            </a:r>
            <a:r>
              <a:rPr lang="en-US" dirty="0" smtClean="0"/>
              <a:t>from $70/barrel to $145/barrel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Oil price spikes leading all but 1 post WWII recession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Limiting Future Problems?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LIMIT “SYSTEMIC RISK”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MANY IDEAS:</a:t>
            </a:r>
          </a:p>
          <a:p>
            <a:pPr marL="740092" lvl="1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Stricter regulation including more owner “capital” per loan</a:t>
            </a:r>
          </a:p>
          <a:p>
            <a:pPr marL="740092" lvl="1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Limit financial firm size</a:t>
            </a:r>
          </a:p>
          <a:p>
            <a:pPr marL="740092" lvl="1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Insurance fees tied to risks of lending</a:t>
            </a:r>
          </a:p>
          <a:p>
            <a:pPr marL="740092" lvl="1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Eliminate subsidies to housing lending like Fannie/Freddie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Bottom Line:  whatever the specifics, systemic risk only reduced through substantially less lending  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Tradeoff</a:t>
            </a:r>
            <a:r>
              <a:rPr lang="en-US" dirty="0" smtClean="0"/>
              <a:t>: </a:t>
            </a:r>
            <a:r>
              <a:rPr lang="en-US" dirty="0" smtClean="0"/>
              <a:t>Benefits of lending-Risks of lending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dirty="0" smtClean="0">
                <a:solidFill>
                  <a:schemeClr val="tx2">
                    <a:satMod val="200000"/>
                  </a:schemeClr>
                </a:solidFill>
              </a:rPr>
              <a:t>Causes of Debt/GDP Expansion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b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Cheap Credit</a:t>
            </a:r>
            <a:endParaRPr lang="en-US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3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1" eaLnBrk="1" hangingPunct="1"/>
            <a:endParaRPr lang="en-US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9050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Causes of Cheap Credit: </a:t>
            </a:r>
            <a:b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Public Sector Backing of Debt</a:t>
            </a:r>
            <a:b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(Fannie Mae, Freddie Mac, and others)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9644"/>
            <a:ext cx="7391400" cy="4721156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Cheap Credit: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Foreign Investors Liked U.S.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524001"/>
            <a:ext cx="7315200" cy="4959268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Causes of Cheap Credit: </a:t>
            </a:r>
            <a:b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Expansion of “Wholesale” Money Markets</a:t>
            </a:r>
            <a:endParaRPr lang="en-US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7455" y="1752600"/>
            <a:ext cx="7431867" cy="47244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Cheap Credit: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Wholesale Market Expansion</a:t>
            </a:r>
            <a:endParaRPr lang="en-US" sz="36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543800" cy="51816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Landmark Events in Crisis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Winter 2006-07 </a:t>
            </a:r>
          </a:p>
          <a:p>
            <a:pPr lvl="1" eaLnBrk="1" hangingPunct="1"/>
            <a:r>
              <a:rPr lang="en-US" sz="2000" dirty="0" smtClean="0"/>
              <a:t>Real Estate Prices Fall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Summer 2007</a:t>
            </a:r>
          </a:p>
          <a:p>
            <a:pPr lvl="1" eaLnBrk="1" hangingPunct="1"/>
            <a:r>
              <a:rPr lang="en-US" sz="2000" dirty="0" smtClean="0"/>
              <a:t>Countrywide Mortgage </a:t>
            </a:r>
            <a:r>
              <a:rPr lang="en-US" sz="2000" dirty="0" smtClean="0"/>
              <a:t>fails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Fannie Mae, Freddie Mac in distress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Summer-Fall 2007</a:t>
            </a:r>
          </a:p>
          <a:p>
            <a:pPr lvl="1" eaLnBrk="1" hangingPunct="1"/>
            <a:r>
              <a:rPr lang="en-US" sz="2000" dirty="0" smtClean="0"/>
              <a:t>Northern Rock (British lender) fails 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Spread between T-Bill and LIBOR grows large</a:t>
            </a:r>
          </a:p>
          <a:p>
            <a:pPr lvl="1" eaLnBrk="1" hangingPunct="1"/>
            <a:r>
              <a:rPr lang="en-US" sz="2000" dirty="0" smtClean="0"/>
              <a:t>Recession begins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Spring 2008</a:t>
            </a:r>
          </a:p>
          <a:p>
            <a:pPr lvl="1" eaLnBrk="1" hangingPunct="1"/>
            <a:r>
              <a:rPr lang="en-US" sz="2000" dirty="0" smtClean="0"/>
              <a:t>Bear Stearns </a:t>
            </a:r>
            <a:r>
              <a:rPr lang="en-US" sz="2000" dirty="0" smtClean="0"/>
              <a:t>fails </a:t>
            </a:r>
            <a:endParaRPr lang="en-US" sz="2000" dirty="0" smtClean="0"/>
          </a:p>
          <a:p>
            <a:pPr lvl="1" eaLnBrk="1" hangingPunct="1"/>
            <a:endParaRPr lang="en-US" sz="1600" dirty="0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Summer 2008</a:t>
            </a:r>
          </a:p>
          <a:p>
            <a:pPr lvl="1" eaLnBrk="1" hangingPunct="1"/>
            <a:r>
              <a:rPr lang="en-US" sz="2000" dirty="0" smtClean="0"/>
              <a:t>Oil &amp; other commodity prices spike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September 2008</a:t>
            </a:r>
          </a:p>
          <a:p>
            <a:pPr lvl="1" eaLnBrk="1" hangingPunct="1"/>
            <a:r>
              <a:rPr lang="en-US" sz="2000" dirty="0" smtClean="0"/>
              <a:t>Lehman Bros. fails</a:t>
            </a:r>
          </a:p>
          <a:p>
            <a:pPr lvl="1" eaLnBrk="1" hangingPunct="1"/>
            <a:r>
              <a:rPr lang="en-US" sz="2000" dirty="0" smtClean="0"/>
              <a:t>AIG </a:t>
            </a:r>
            <a:r>
              <a:rPr lang="en-US" sz="2000" dirty="0" smtClean="0"/>
              <a:t>near failure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Stock market plunges</a:t>
            </a: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LIBOR</a:t>
            </a:r>
            <a:r>
              <a:rPr lang="en-US" sz="2000" dirty="0" smtClean="0">
                <a:solidFill>
                  <a:srgbClr val="FF0000"/>
                </a:solidFill>
              </a:rPr>
              <a:t>; Commercial </a:t>
            </a:r>
            <a:r>
              <a:rPr lang="en-US" sz="2000" dirty="0" smtClean="0">
                <a:solidFill>
                  <a:srgbClr val="FF0000"/>
                </a:solidFill>
              </a:rPr>
              <a:t>Paper markets freeze (“wholesale money markets”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rgbClr val="FF0000"/>
                </a:solidFill>
              </a:rPr>
              <a:t>Wachovia </a:t>
            </a:r>
            <a:r>
              <a:rPr lang="en-US" sz="2000" dirty="0" smtClean="0">
                <a:solidFill>
                  <a:srgbClr val="FF0000"/>
                </a:solidFill>
              </a:rPr>
              <a:t>(bank) fails </a:t>
            </a:r>
          </a:p>
          <a:p>
            <a:pPr lvl="1" eaLnBrk="1" hangingPunct="1"/>
            <a:r>
              <a:rPr lang="en-US" sz="2000" dirty="0" smtClean="0"/>
              <a:t>Fed </a:t>
            </a:r>
            <a:r>
              <a:rPr lang="en-US" sz="2000" dirty="0" smtClean="0"/>
              <a:t>begins/expands unusual interventions</a:t>
            </a:r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Cheap Credit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: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Wholesale Market Expansion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Securitization, e.g. CDOs </a:t>
            </a:r>
          </a:p>
          <a:p>
            <a:pPr lvl="1" eaLnBrk="1" hangingPunct="1"/>
            <a:r>
              <a:rPr lang="en-US" smtClean="0"/>
              <a:t>Pooling mortgage (other debt) risk (CDOs, SPVs) </a:t>
            </a:r>
          </a:p>
          <a:p>
            <a:pPr eaLnBrk="1" hangingPunct="1"/>
            <a:r>
              <a:rPr lang="en-US" smtClean="0"/>
              <a:t>Credit Insurance</a:t>
            </a:r>
          </a:p>
          <a:p>
            <a:pPr lvl="1" eaLnBrk="1" hangingPunct="1"/>
            <a:r>
              <a:rPr lang="en-US" smtClean="0"/>
              <a:t>Transferring Risk (CDS)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Cheap Credit: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Fed Responsible?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371600"/>
            <a:ext cx="8001000" cy="5103736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Financial Stress Leading up to Sept 08</a:t>
            </a:r>
            <a:b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37100" y="3201988"/>
            <a:ext cx="4406900" cy="3656012"/>
          </a:xfrm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68580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TED = T-Bill Rate – LIBOR (usually equal) </a:t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KCFSI = Kansas City Fed Financial Stress Index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Relative Size of Financial &amp; Macroeconomic Losses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1828800"/>
          <a:ext cx="6838950" cy="4648200"/>
        </p:xfrm>
        <a:graphic>
          <a:graphicData uri="http://schemas.openxmlformats.org/presentationml/2006/ole">
            <p:oleObj spid="_x0000_s1026" name="Worksheet" r:id="rId3" imgW="6839003" imgH="3724169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atMod val="200000"/>
                  </a:schemeClr>
                </a:solidFill>
              </a:rPr>
              <a:t>Key Questions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Cause/Effect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What  was the gasoline, what was the match? 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Responses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Get rid of gasoline?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Get rid of matches?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Store in safer places?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Fuel for the Crash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877824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1133412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1133412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1133412" lvl="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54921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Home Mortgage Debt = 1/3 </a:t>
            </a:r>
            <a:endParaRPr lang="en-US" dirty="0" smtClean="0"/>
          </a:p>
          <a:p>
            <a:pPr marL="549212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Commercial Loans </a:t>
            </a:r>
            <a:endParaRPr lang="en-US" dirty="0" smtClean="0"/>
          </a:p>
          <a:p>
            <a:pPr marL="1124268" lvl="2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Amplified by implied </a:t>
            </a:r>
            <a:r>
              <a:rPr lang="en-US" dirty="0" smtClean="0"/>
              <a:t>or explicit guarantees to banking/financial system </a:t>
            </a:r>
            <a:r>
              <a:rPr lang="en-US" dirty="0" smtClean="0"/>
              <a:t>(“moral hazard”)  </a:t>
            </a:r>
          </a:p>
          <a:p>
            <a:pPr marL="1389380" lvl="3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Fed/Fannie-Freddie</a:t>
            </a:r>
          </a:p>
          <a:p>
            <a:pPr marL="1124268" lvl="2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Amplified by competition for loans</a:t>
            </a:r>
          </a:p>
          <a:p>
            <a:pPr marL="1124268" lvl="2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Amplified by </a:t>
            </a:r>
            <a:r>
              <a:rPr lang="en-US" dirty="0" err="1" smtClean="0"/>
              <a:t>gov’t</a:t>
            </a:r>
            <a:r>
              <a:rPr lang="en-US" dirty="0" smtClean="0"/>
              <a:t> push for loans to non-qualifiers</a:t>
            </a:r>
            <a:endParaRPr lang="en-US" dirty="0" smtClean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21013320">
            <a:off x="945168" y="1769420"/>
            <a:ext cx="6558590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DEBT, DEBT, DEBT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DEBT, DEBT, DEBT  </a:t>
            </a:r>
            <a:r>
              <a:rPr lang="en-US" sz="24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sz="24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838200"/>
            <a:ext cx="8839200" cy="5867401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Mortgage Debt 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Part 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of the Story, </a:t>
            </a:r>
            <a:b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Commercial Lending a Bigger Part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447800"/>
            <a:ext cx="8382000" cy="54102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“Poster” Project for Commercial (non-mortgage) Debt (Artist Image)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8229599" cy="55626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38200" y="12954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$11 Billion City Center Project</a:t>
            </a:r>
          </a:p>
          <a:p>
            <a:r>
              <a:rPr lang="en-US">
                <a:latin typeface="Century Schoolbook" pitchFamily="18" charset="0"/>
              </a:rPr>
              <a:t>Las Vegas – MGM Mirage</a:t>
            </a:r>
          </a:p>
          <a:p>
            <a:r>
              <a:rPr lang="en-US">
                <a:latin typeface="Century Schoolbook" pitchFamily="18" charset="0"/>
              </a:rPr>
              <a:t>Bank Loan/Bond Funded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Paper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2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12483</TotalTime>
  <Words>495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Times New Roman</vt:lpstr>
      <vt:lpstr>Century Schoolbook</vt:lpstr>
      <vt:lpstr>Metro</vt:lpstr>
      <vt:lpstr>Worksheet</vt:lpstr>
      <vt:lpstr>MacroFinance Crash of 2008</vt:lpstr>
      <vt:lpstr>Landmark Events in Crisis</vt:lpstr>
      <vt:lpstr>Financial Stress Leading up to Sept 08 </vt:lpstr>
      <vt:lpstr>Relative Size of Financial &amp; Macroeconomic Losses</vt:lpstr>
      <vt:lpstr>Key Questions</vt:lpstr>
      <vt:lpstr>Fuel for the Crash</vt:lpstr>
      <vt:lpstr>DEBT, DEBT, DEBT   </vt:lpstr>
      <vt:lpstr>Mortgage Debt Part of the Story,  Commercial Lending a Bigger Part</vt:lpstr>
      <vt:lpstr>“Poster” Project for Commercial (non-mortgage) Debt (Artist Image)</vt:lpstr>
      <vt:lpstr>The Real Thing</vt:lpstr>
      <vt:lpstr>Limits of Debt Constraints </vt:lpstr>
      <vt:lpstr>Why So Much Attention on Mortgage Debt?</vt:lpstr>
      <vt:lpstr>MATCH FOR THE FUEL</vt:lpstr>
      <vt:lpstr>Limiting Future Problems?</vt:lpstr>
      <vt:lpstr>Causes of Debt/GDP Expansion: Cheap Credit</vt:lpstr>
      <vt:lpstr>Causes of Cheap Credit:  Public Sector Backing of Debt (Fannie Mae, Freddie Mac, and others)</vt:lpstr>
      <vt:lpstr>Cheap Credit: Foreign Investors Liked U.S.</vt:lpstr>
      <vt:lpstr>Causes of Cheap Credit:  Expansion of “Wholesale” Money Markets</vt:lpstr>
      <vt:lpstr>Cheap Credit: Wholesale Market Expansion</vt:lpstr>
      <vt:lpstr>Cheap Credit:  Wholesale Market Expansion</vt:lpstr>
      <vt:lpstr>Cheap Credit: Fed Responsible? </vt:lpstr>
    </vt:vector>
  </TitlesOfParts>
  <Company>Western Kentucky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Goff</dc:creator>
  <cp:lastModifiedBy>Network and Computing Support</cp:lastModifiedBy>
  <cp:revision>462</cp:revision>
  <dcterms:created xsi:type="dcterms:W3CDTF">2009-02-27T20:59:47Z</dcterms:created>
  <dcterms:modified xsi:type="dcterms:W3CDTF">2012-04-03T14:33:27Z</dcterms:modified>
</cp:coreProperties>
</file>